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5.jp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9.jpg" ContentType="image/jpeg"/>
  <Override PartName="/ppt/media/image10.jpg" ContentType="image/jpeg"/>
  <Override PartName="/ppt/media/image11.jpg" ContentType="image/jpeg"/>
  <Override PartName="/ppt/media/image12.jpg" ContentType="image/jpeg"/>
  <Override PartName="/ppt/media/image13.jpg" ContentType="image/jpeg"/>
  <Override PartName="/ppt/media/image14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01" r:id="rId1"/>
  </p:sldMasterIdLst>
  <p:notesMasterIdLst>
    <p:notesMasterId r:id="rId17"/>
  </p:notesMasterIdLst>
  <p:sldIdLst>
    <p:sldId id="256" r:id="rId2"/>
    <p:sldId id="266" r:id="rId3"/>
    <p:sldId id="258" r:id="rId4"/>
    <p:sldId id="259" r:id="rId5"/>
    <p:sldId id="261" r:id="rId6"/>
    <p:sldId id="267" r:id="rId7"/>
    <p:sldId id="262" r:id="rId8"/>
    <p:sldId id="263" r:id="rId9"/>
    <p:sldId id="268" r:id="rId10"/>
    <p:sldId id="269" r:id="rId11"/>
    <p:sldId id="270" r:id="rId12"/>
    <p:sldId id="273" r:id="rId13"/>
    <p:sldId id="272" r:id="rId14"/>
    <p:sldId id="271" r:id="rId15"/>
    <p:sldId id="265" r:id="rId16"/>
  </p:sldIdLst>
  <p:sldSz cx="18288000" cy="10287000"/>
  <p:notesSz cx="6858000" cy="9144000"/>
  <p:embeddedFontLst>
    <p:embeddedFont>
      <p:font typeface="Arimo" panose="020B0604020202020204" charset="0"/>
      <p:regular r:id="rId18"/>
    </p:embeddedFont>
    <p:embeddedFont>
      <p:font typeface="Arimo Bold" panose="020B0604020202020204" charset="0"/>
      <p:regular r:id="rId19"/>
    </p:embeddedFont>
    <p:embeddedFont>
      <p:font typeface="Calibri (MS) Bold" panose="020B0604020202020204" charset="0"/>
      <p:regular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Cooper BT Light" panose="020B0604020202020204" charset="0"/>
      <p:regular r:id="rId25"/>
    </p:embeddedFont>
    <p:embeddedFont>
      <p:font typeface="ITC Franklin Gothic LT Ultra-Bold" panose="020B0604020202020204" charset="0"/>
      <p:regular r:id="rId26"/>
    </p:embeddedFont>
    <p:embeddedFont>
      <p:font typeface="Poppins Light" panose="00000400000000000000" pitchFamily="2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https://thumbs.dreamstime.com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https://corporate.payu.com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705108"/>
            <a:ext cx="14173200" cy="2737644"/>
          </a:xfrm>
        </p:spPr>
        <p:txBody>
          <a:bodyPr anchor="b">
            <a:normAutofit/>
          </a:bodyPr>
          <a:lstStyle>
            <a:lvl1pPr algn="l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5448302"/>
            <a:ext cx="14173200" cy="1028700"/>
          </a:xfrm>
        </p:spPr>
        <p:txBody>
          <a:bodyPr>
            <a:normAutofit/>
          </a:bodyPr>
          <a:lstStyle>
            <a:lvl1pPr marL="0" indent="0" algn="l">
              <a:buNone/>
              <a:defRPr sz="30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864342" y="6471492"/>
            <a:ext cx="4366260" cy="561963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57400" y="6485768"/>
            <a:ext cx="960120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115800" y="2146300"/>
            <a:ext cx="4114800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66" y="7046041"/>
            <a:ext cx="16233051" cy="1229033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2591" y="1412159"/>
            <a:ext cx="16232760" cy="5217242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8700" y="8275073"/>
            <a:ext cx="16230600" cy="1052954"/>
          </a:xfrm>
        </p:spPr>
        <p:txBody>
          <a:bodyPr/>
          <a:lstStyle>
            <a:lvl1pPr marL="0" indent="0" algn="l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73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130299"/>
            <a:ext cx="16230600" cy="4203701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6701" y="5473700"/>
            <a:ext cx="15195774" cy="1498601"/>
          </a:xfrm>
        </p:spPr>
        <p:txBody>
          <a:bodyPr anchor="ctr"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721678" y="571501"/>
            <a:ext cx="4366260" cy="547688"/>
          </a:xfrm>
        </p:spPr>
        <p:txBody>
          <a:bodyPr/>
          <a:lstStyle>
            <a:lvl1pPr algn="r">
              <a:defRPr/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28700" y="569912"/>
            <a:ext cx="10487238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293678" y="571501"/>
            <a:ext cx="965622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05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701" y="1130300"/>
            <a:ext cx="15227300" cy="3906743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55798" y="5048335"/>
            <a:ext cx="14389104" cy="666665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6701" y="5939794"/>
            <a:ext cx="15227300" cy="101980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721678" y="571501"/>
            <a:ext cx="4366260" cy="547688"/>
          </a:xfrm>
        </p:spPr>
        <p:txBody>
          <a:bodyPr/>
          <a:lstStyle>
            <a:lvl1pPr algn="r">
              <a:defRPr/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28700" y="569912"/>
            <a:ext cx="10487238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293678" y="571501"/>
            <a:ext cx="965622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14375" y="1400175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476345" y="4051935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1887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743" y="1687052"/>
            <a:ext cx="15219279" cy="3767753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6701" y="5472473"/>
            <a:ext cx="15216981" cy="1499828"/>
          </a:xfrm>
        </p:spPr>
        <p:txBody>
          <a:bodyPr anchor="t"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721678" y="568325"/>
            <a:ext cx="4366260" cy="547688"/>
          </a:xfrm>
        </p:spPr>
        <p:txBody>
          <a:bodyPr/>
          <a:lstStyle>
            <a:lvl1pPr algn="r">
              <a:defRPr/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28700" y="568325"/>
            <a:ext cx="10487238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293678" y="571501"/>
            <a:ext cx="965622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27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343401" y="1142999"/>
            <a:ext cx="12915899" cy="19558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28700" y="3303120"/>
            <a:ext cx="5184648" cy="925980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28699" y="4356848"/>
            <a:ext cx="5184648" cy="497119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3200" y="3301999"/>
            <a:ext cx="5184648" cy="939801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550287" y="4356101"/>
            <a:ext cx="5184648" cy="497192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2077700" y="3289299"/>
            <a:ext cx="5184648" cy="939801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2077702" y="4356848"/>
            <a:ext cx="5184648" cy="497119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97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4343401" y="1143000"/>
            <a:ext cx="12915899" cy="1943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32927" y="6286501"/>
            <a:ext cx="5177373" cy="1024148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32927" y="3543300"/>
            <a:ext cx="5177373" cy="2286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32927" y="7310647"/>
            <a:ext cx="5177373" cy="201738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61395" y="6286501"/>
            <a:ext cx="5173403" cy="1024148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561395" y="3543300"/>
            <a:ext cx="5173404" cy="2286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561397" y="7310645"/>
            <a:ext cx="5173403" cy="201738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2074597" y="6286501"/>
            <a:ext cx="5184704" cy="1024148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074783" y="3543300"/>
            <a:ext cx="5171817" cy="2286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2074597" y="7310642"/>
            <a:ext cx="5178668" cy="201738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475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3291839"/>
            <a:ext cx="16230600" cy="60361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07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173200" y="1117600"/>
            <a:ext cx="3086100" cy="585470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6700" y="1117601"/>
            <a:ext cx="12306302" cy="58547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21678" y="569912"/>
            <a:ext cx="4366260" cy="547688"/>
          </a:xfrm>
        </p:spPr>
        <p:txBody>
          <a:bodyPr/>
          <a:lstStyle>
            <a:lvl1pPr algn="r">
              <a:defRPr/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8700" y="571501"/>
            <a:ext cx="10487238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93678" y="571501"/>
            <a:ext cx="965622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688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212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4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2725"/>
            <a:ext cx="18288000" cy="3724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1" y="1130300"/>
            <a:ext cx="16230599" cy="4202903"/>
          </a:xfrm>
        </p:spPr>
        <p:txBody>
          <a:bodyPr anchor="b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6701" y="5462588"/>
            <a:ext cx="15735300" cy="1433513"/>
          </a:xfrm>
        </p:spPr>
        <p:txBody>
          <a:bodyPr>
            <a:normAutofit/>
          </a:bodyPr>
          <a:lstStyle>
            <a:lvl1pPr marL="0" indent="0" algn="r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21678" y="571501"/>
            <a:ext cx="4366260" cy="547688"/>
          </a:xfrm>
        </p:spPr>
        <p:txBody>
          <a:bodyPr/>
          <a:lstStyle>
            <a:lvl1pPr algn="r">
              <a:defRPr/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8700" y="571502"/>
            <a:ext cx="10487238" cy="54609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93678" y="571501"/>
            <a:ext cx="965622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1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3291839"/>
            <a:ext cx="8001000" cy="6036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3291839"/>
            <a:ext cx="8001000" cy="6036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3400" y="1143000"/>
            <a:ext cx="12915900" cy="1943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14" y="3275703"/>
            <a:ext cx="7619987" cy="1235868"/>
          </a:xfrm>
        </p:spPr>
        <p:txBody>
          <a:bodyPr anchor="b">
            <a:normAutofit/>
          </a:bodyPr>
          <a:lstStyle>
            <a:lvl1pPr marL="0" indent="0">
              <a:buNone/>
              <a:defRPr sz="42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1" y="4699000"/>
            <a:ext cx="7967663" cy="46290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01200" y="3275703"/>
            <a:ext cx="7658100" cy="1235868"/>
          </a:xfrm>
        </p:spPr>
        <p:txBody>
          <a:bodyPr anchor="b">
            <a:normAutofit/>
          </a:bodyPr>
          <a:lstStyle>
            <a:lvl1pPr marL="0" indent="0">
              <a:buNone/>
              <a:defRPr sz="42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4699000"/>
            <a:ext cx="8001000" cy="46290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3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6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69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2286000"/>
            <a:ext cx="6172200" cy="24003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3373" y="1120139"/>
            <a:ext cx="9765927" cy="8207888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8700" y="4686299"/>
            <a:ext cx="6172200" cy="4641728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929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2286000"/>
            <a:ext cx="10309860" cy="24003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91857" y="1126862"/>
            <a:ext cx="5467443" cy="8201165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8700" y="4686299"/>
            <a:ext cx="10309860" cy="4641728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1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216217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3400" y="1146560"/>
            <a:ext cx="12915900" cy="19395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3291841"/>
            <a:ext cx="16230600" cy="6036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93040" y="9534526"/>
            <a:ext cx="436626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28700" y="9533768"/>
            <a:ext cx="116586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44500" y="571501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97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p:txStyles>
    <p:titleStyle>
      <a:lvl1pPr algn="r" defTabSz="1371600" rtl="0" eaLnBrk="1" latinLnBrk="0" hangingPunct="1">
        <a:lnSpc>
          <a:spcPct val="90000"/>
        </a:lnSpc>
        <a:spcBef>
          <a:spcPct val="0"/>
        </a:spcBef>
        <a:buNone/>
        <a:defRPr sz="6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4648200" y="1107554"/>
            <a:ext cx="8791334" cy="3630715"/>
            <a:chOff x="-1180779" y="-2994295"/>
            <a:chExt cx="11721779" cy="48409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41000" cy="1846660"/>
            </a:xfrm>
            <a:custGeom>
              <a:avLst/>
              <a:gdLst/>
              <a:ahLst/>
              <a:cxnLst/>
              <a:rect l="l" t="t" r="r" b="b"/>
              <a:pathLst>
                <a:path w="10541000" h="1846660">
                  <a:moveTo>
                    <a:pt x="0" y="0"/>
                  </a:moveTo>
                  <a:lnTo>
                    <a:pt x="10541000" y="0"/>
                  </a:lnTo>
                  <a:lnTo>
                    <a:pt x="10541000" y="1846660"/>
                  </a:lnTo>
                  <a:lnTo>
                    <a:pt x="0" y="18466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180779" y="-2994295"/>
              <a:ext cx="11681140" cy="187523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899"/>
                </a:lnSpc>
              </a:pPr>
              <a:r>
                <a:rPr lang="en-US" sz="8249" dirty="0">
                  <a:latin typeface="Arimo"/>
                  <a:ea typeface="Arimo"/>
                  <a:cs typeface="Arimo"/>
                  <a:sym typeface="Arimo"/>
                </a:rPr>
                <a:t>FIELD PROJECT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382447" y="2693233"/>
            <a:ext cx="12282724" cy="3360034"/>
            <a:chOff x="0" y="-3300237"/>
            <a:chExt cx="16376966" cy="44800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111696" cy="1179810"/>
            </a:xfrm>
            <a:custGeom>
              <a:avLst/>
              <a:gdLst/>
              <a:ahLst/>
              <a:cxnLst/>
              <a:rect l="l" t="t" r="r" b="b"/>
              <a:pathLst>
                <a:path w="16111696" h="1179810">
                  <a:moveTo>
                    <a:pt x="0" y="0"/>
                  </a:moveTo>
                  <a:lnTo>
                    <a:pt x="16111696" y="0"/>
                  </a:lnTo>
                  <a:lnTo>
                    <a:pt x="16111696" y="1179810"/>
                  </a:lnTo>
                  <a:lnTo>
                    <a:pt x="0" y="11798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265271" y="-3300237"/>
              <a:ext cx="16111695" cy="11798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999"/>
                </a:lnSpc>
              </a:pPr>
              <a:r>
                <a:rPr lang="en-US" sz="4999" dirty="0">
                  <a:latin typeface="Cooper BT Light"/>
                  <a:ea typeface="Cooper BT Light"/>
                  <a:cs typeface="Cooper BT Light"/>
                  <a:sym typeface="Cooper BT Light"/>
                </a:rPr>
                <a:t>Topic : Online Movie Ticket Booking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315200" y="3965866"/>
            <a:ext cx="3427571" cy="3365400"/>
            <a:chOff x="-347345" y="-3512573"/>
            <a:chExt cx="4570095" cy="448719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22750" cy="974625"/>
            </a:xfrm>
            <a:custGeom>
              <a:avLst/>
              <a:gdLst/>
              <a:ahLst/>
              <a:cxnLst/>
              <a:rect l="l" t="t" r="r" b="b"/>
              <a:pathLst>
                <a:path w="4222750" h="974625">
                  <a:moveTo>
                    <a:pt x="0" y="0"/>
                  </a:moveTo>
                  <a:lnTo>
                    <a:pt x="4222750" y="0"/>
                  </a:lnTo>
                  <a:lnTo>
                    <a:pt x="4222750" y="974625"/>
                  </a:lnTo>
                  <a:lnTo>
                    <a:pt x="0" y="9746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-347345" y="-3512573"/>
              <a:ext cx="4222750" cy="10603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00"/>
                </a:lnSpc>
              </a:pPr>
              <a:r>
                <a:rPr lang="en-US" sz="4000" b="1" dirty="0">
                  <a:latin typeface="ITC Franklin Gothic LT Ultra-Bold"/>
                  <a:ea typeface="ITC Franklin Gothic LT Ultra-Bold"/>
                  <a:cs typeface="ITC Franklin Gothic LT Ultra-Bold"/>
                  <a:sym typeface="ITC Franklin Gothic LT Ultra-Bold"/>
                </a:rPr>
                <a:t>BATCH-09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34000" y="5256681"/>
            <a:ext cx="12502466" cy="5121328"/>
            <a:chOff x="-188199" y="-2570863"/>
            <a:chExt cx="16669956" cy="68284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481757" cy="4257575"/>
            </a:xfrm>
            <a:custGeom>
              <a:avLst/>
              <a:gdLst/>
              <a:ahLst/>
              <a:cxnLst/>
              <a:rect l="l" t="t" r="r" b="b"/>
              <a:pathLst>
                <a:path w="16481757" h="4257575">
                  <a:moveTo>
                    <a:pt x="0" y="0"/>
                  </a:moveTo>
                  <a:lnTo>
                    <a:pt x="16481757" y="0"/>
                  </a:lnTo>
                  <a:lnTo>
                    <a:pt x="16481757" y="4257575"/>
                  </a:lnTo>
                  <a:lnTo>
                    <a:pt x="0" y="42575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-188199" y="-2570863"/>
              <a:ext cx="16481757" cy="436235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999"/>
                </a:lnSpc>
              </a:pPr>
              <a:r>
                <a:rPr lang="en-US" sz="4999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alibri (MS) Bold"/>
                </a:rPr>
                <a:t>231FA04335- T. Vanaja</a:t>
              </a:r>
            </a:p>
            <a:p>
              <a:pPr algn="l">
                <a:lnSpc>
                  <a:spcPts val="5999"/>
                </a:lnSpc>
              </a:pPr>
              <a:r>
                <a:rPr lang="en-US" sz="4999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alibri (MS) Bold"/>
                </a:rPr>
                <a:t>231FA04801- B. Harshith</a:t>
              </a:r>
            </a:p>
            <a:p>
              <a:pPr algn="l">
                <a:lnSpc>
                  <a:spcPts val="5999"/>
                </a:lnSpc>
              </a:pPr>
              <a:r>
                <a:rPr lang="en-US" sz="4999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alibri (MS) Bold"/>
                </a:rPr>
                <a:t>231FA04G18- Abhishek Kumar</a:t>
              </a:r>
            </a:p>
            <a:p>
              <a:pPr algn="l">
                <a:lnSpc>
                  <a:spcPts val="5999"/>
                </a:lnSpc>
              </a:pPr>
              <a:r>
                <a:rPr lang="en-US" sz="4999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alibri (MS) Bold"/>
                </a:rPr>
                <a:t>231FA04G37-Abhishek Kumar Giri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EDF7B5-ADC9-120A-232A-F75560493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62087"/>
            <a:ext cx="15349814" cy="736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49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459072-ABA0-4752-1472-3F021FD2C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790700"/>
            <a:ext cx="126492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8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E72A2C-69C6-AA63-DA75-7697BA887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38300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0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555556-E76D-366E-1A29-0B291BC66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824037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53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343153-91E0-285F-2927-FD8F11497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552700"/>
            <a:ext cx="1257300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44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201295" y="4566419"/>
            <a:ext cx="7885412" cy="1962075"/>
            <a:chOff x="0" y="0"/>
            <a:chExt cx="10513883" cy="2616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13883" cy="2616100"/>
            </a:xfrm>
            <a:custGeom>
              <a:avLst/>
              <a:gdLst/>
              <a:ahLst/>
              <a:cxnLst/>
              <a:rect l="l" t="t" r="r" b="b"/>
              <a:pathLst>
                <a:path w="10513883" h="2616100">
                  <a:moveTo>
                    <a:pt x="0" y="0"/>
                  </a:moveTo>
                  <a:lnTo>
                    <a:pt x="10513883" y="0"/>
                  </a:lnTo>
                  <a:lnTo>
                    <a:pt x="10513883" y="2616100"/>
                  </a:lnTo>
                  <a:lnTo>
                    <a:pt x="0" y="2616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47650"/>
              <a:ext cx="10513883" cy="2863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14400"/>
                </a:lnSpc>
              </a:pPr>
              <a:r>
                <a:rPr lang="en-US" sz="12000" b="1">
                  <a:solidFill>
                    <a:srgbClr val="F8CBAD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thumbs.dreamstime.com/z/movie-tickets-online-booking-smartphone-app-hand-holding-mobile-phone-buying-ticket-cinema-seats-background-19059580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286000"/>
            <a:ext cx="8229600" cy="6400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14400" y="457200"/>
            <a:ext cx="1645920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4800" b="1" dirty="0"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Online Movie Ticket Booking</a:t>
            </a:r>
            <a:endParaRPr lang="en-US" sz="4800" dirty="0"/>
          </a:p>
        </p:txBody>
      </p:sp>
      <p:sp>
        <p:nvSpPr>
          <p:cNvPr id="5" name="Text 1"/>
          <p:cNvSpPr/>
          <p:nvPr/>
        </p:nvSpPr>
        <p:spPr>
          <a:xfrm>
            <a:off x="914400" y="2286000"/>
            <a:ext cx="8229600" cy="6400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Online movie ticket booking simplifies the process of purchasing tickets from the comfort of home.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It allows users to browse showtimes and select seats without physical lines at theaters.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This presentation will cover the essential features of an online movie ticket booking system 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996745" y="882147"/>
            <a:ext cx="7088237" cy="885974"/>
            <a:chOff x="0" y="0"/>
            <a:chExt cx="94509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latin typeface="Arimo"/>
                  <a:ea typeface="Arimo"/>
                  <a:cs typeface="Arimo"/>
                  <a:sym typeface="Arimo"/>
                </a:rPr>
                <a:t>User Features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4728" y="2557336"/>
            <a:ext cx="6285199" cy="1419374"/>
            <a:chOff x="0" y="0"/>
            <a:chExt cx="8380266" cy="18924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380266" cy="1892498"/>
            </a:xfrm>
            <a:custGeom>
              <a:avLst/>
              <a:gdLst/>
              <a:ahLst/>
              <a:cxnLst/>
              <a:rect l="l" t="t" r="r" b="b"/>
              <a:pathLst>
                <a:path w="8380266" h="1892498">
                  <a:moveTo>
                    <a:pt x="0" y="0"/>
                  </a:moveTo>
                  <a:lnTo>
                    <a:pt x="8380266" y="0"/>
                  </a:lnTo>
                  <a:lnTo>
                    <a:pt x="8380266" y="1892498"/>
                  </a:lnTo>
                  <a:lnTo>
                    <a:pt x="0" y="18924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61925"/>
              <a:ext cx="8380266" cy="17305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4499" b="1" dirty="0">
                  <a:latin typeface="Arimo Bold"/>
                  <a:ea typeface="Arimo Bold"/>
                  <a:cs typeface="Arimo Bold"/>
                  <a:sym typeface="Arimo Bold"/>
                </a:rPr>
                <a:t>Movie Search &amp; Filters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4404" y="3385383"/>
            <a:ext cx="7896210" cy="2245232"/>
            <a:chOff x="-120432" y="-1179129"/>
            <a:chExt cx="10528280" cy="29936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-120432" y="-1179129"/>
              <a:ext cx="10407848" cy="18240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3000" dirty="0">
                  <a:latin typeface="Arimo"/>
                  <a:ea typeface="Arimo"/>
                  <a:cs typeface="Arimo"/>
                  <a:sym typeface="Arimo"/>
                </a:rPr>
                <a:t>Users can search for movies by name, genre, language, rating, or location. Filters help refine choices based on date, cinema, or showtime.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44404" y="5727079"/>
            <a:ext cx="8594804" cy="1340613"/>
            <a:chOff x="0" y="0"/>
            <a:chExt cx="11459739" cy="178748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459738" cy="1787484"/>
            </a:xfrm>
            <a:custGeom>
              <a:avLst/>
              <a:gdLst/>
              <a:ahLst/>
              <a:cxnLst/>
              <a:rect l="l" t="t" r="r" b="b"/>
              <a:pathLst>
                <a:path w="11459738" h="1787484">
                  <a:moveTo>
                    <a:pt x="0" y="0"/>
                  </a:moveTo>
                  <a:lnTo>
                    <a:pt x="11459738" y="0"/>
                  </a:lnTo>
                  <a:lnTo>
                    <a:pt x="11459738" y="1787484"/>
                  </a:lnTo>
                  <a:lnTo>
                    <a:pt x="0" y="17874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161925"/>
              <a:ext cx="11459739" cy="162555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4499" b="1" dirty="0">
                  <a:latin typeface="Arimo Bold"/>
                  <a:ea typeface="Arimo Bold"/>
                  <a:cs typeface="Arimo Bold"/>
                  <a:sym typeface="Arimo Bold"/>
                </a:rPr>
                <a:t>Showtime &amp; Theater Selection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34727" y="4269730"/>
            <a:ext cx="16401529" cy="3654553"/>
            <a:chOff x="-11460856" y="0"/>
            <a:chExt cx="21868704" cy="487273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11460856" y="3048698"/>
              <a:ext cx="10407848" cy="18240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3000" dirty="0">
                  <a:latin typeface="Arimo"/>
                  <a:ea typeface="Arimo"/>
                  <a:cs typeface="Arimo"/>
                  <a:sym typeface="Arimo"/>
                </a:rPr>
                <a:t>Displays available theaters and showtimes based on user location or preference. Allows users to select a specific cinema chain or nearby theater.</a:t>
              </a:r>
            </a:p>
          </p:txBody>
        </p:sp>
      </p:grpSp>
      <p:pic>
        <p:nvPicPr>
          <p:cNvPr id="22" name="Image 0" descr="https://search-letsfade-com.herokuapp.com/proxy?url=https://cdn.dribbble.com/users/285227/screenshots/4878800/netflix_02.png">
            <a:extLst>
              <a:ext uri="{FF2B5EF4-FFF2-40B4-BE49-F238E27FC236}">
                <a16:creationId xmlns:a16="http://schemas.microsoft.com/office/drawing/2014/main" id="{8083CB5F-5867-217C-8064-C7A6148D9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00" y="2678780"/>
            <a:ext cx="5867399" cy="49793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16050" y="1027100"/>
            <a:ext cx="9956750" cy="1105011"/>
            <a:chOff x="0" y="-292049"/>
            <a:chExt cx="13275667" cy="14733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344275" cy="1181298"/>
            </a:xfrm>
            <a:custGeom>
              <a:avLst/>
              <a:gdLst/>
              <a:ahLst/>
              <a:cxnLst/>
              <a:rect l="l" t="t" r="r" b="b"/>
              <a:pathLst>
                <a:path w="11344275" h="1181298">
                  <a:moveTo>
                    <a:pt x="0" y="0"/>
                  </a:moveTo>
                  <a:lnTo>
                    <a:pt x="11344275" y="0"/>
                  </a:lnTo>
                  <a:lnTo>
                    <a:pt x="11344275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92049"/>
              <a:ext cx="13275667" cy="11812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6000" dirty="0">
                  <a:latin typeface="Arimo"/>
                  <a:ea typeface="Arimo"/>
                  <a:cs typeface="Arimo"/>
                  <a:sym typeface="Arimo"/>
                </a:rPr>
                <a:t>Interactive Seat Selection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7006" y="2468687"/>
            <a:ext cx="3673088" cy="1341612"/>
            <a:chOff x="-172059" y="-1198268"/>
            <a:chExt cx="4897451" cy="17888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-172059" y="-1198268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endParaRPr lang="en-US" sz="3600" b="1" dirty="0"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25910" y="3107473"/>
            <a:ext cx="11051657" cy="2935023"/>
            <a:chOff x="-16387" y="-2098850"/>
            <a:chExt cx="14735543" cy="391336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-16387" y="-2098850"/>
              <a:ext cx="14735543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800" dirty="0"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90788" y="4374665"/>
            <a:ext cx="5460950" cy="2417689"/>
            <a:chOff x="-173571" y="-2633040"/>
            <a:chExt cx="7281267" cy="32235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02833" cy="590550"/>
            </a:xfrm>
            <a:custGeom>
              <a:avLst/>
              <a:gdLst/>
              <a:ahLst/>
              <a:cxnLst/>
              <a:rect l="l" t="t" r="r" b="b"/>
              <a:pathLst>
                <a:path w="5202833" h="590550">
                  <a:moveTo>
                    <a:pt x="0" y="0"/>
                  </a:moveTo>
                  <a:lnTo>
                    <a:pt x="5202833" y="0"/>
                  </a:lnTo>
                  <a:lnTo>
                    <a:pt x="520283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-173571" y="-2633040"/>
              <a:ext cx="7281267" cy="59055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endParaRPr lang="en-US" sz="3600" b="1" dirty="0"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38200" y="4458444"/>
            <a:ext cx="16705212" cy="2220606"/>
            <a:chOff x="-11865768" y="0"/>
            <a:chExt cx="22273616" cy="296080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11865768" y="1041520"/>
              <a:ext cx="13629628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800" dirty="0"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B99B87A-1796-17D6-BBC8-B2599198B81F}"/>
              </a:ext>
            </a:extLst>
          </p:cNvPr>
          <p:cNvSpPr txBox="1"/>
          <p:nvPr/>
        </p:nvSpPr>
        <p:spPr>
          <a:xfrm>
            <a:off x="882090" y="2530289"/>
            <a:ext cx="915874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Optima" pitchFamily="34" charset="0"/>
                <a:ea typeface="Optima" pitchFamily="34" charset="-122"/>
                <a:cs typeface="Optima" pitchFamily="34" charset="-120"/>
              </a:rPr>
              <a:t>An interactive seat selection tool enables users to choose their desired seats in real-time.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>
                <a:latin typeface="Optima" pitchFamily="34" charset="0"/>
                <a:ea typeface="Optima" pitchFamily="34" charset="-122"/>
                <a:cs typeface="Optima" pitchFamily="34" charset="-120"/>
              </a:rPr>
              <a:t>This feature should clearly indicate available, reserved, and premium seating options.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>
                <a:latin typeface="Optima" pitchFamily="34" charset="0"/>
                <a:ea typeface="Optima" pitchFamily="34" charset="-122"/>
                <a:cs typeface="Optima" pitchFamily="34" charset="-120"/>
              </a:rPr>
              <a:t>Providing a visual representation of the theater layout enhances clarity and ease of use.</a:t>
            </a:r>
            <a:endParaRPr lang="en-US" sz="3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1E56C5-EA8A-134B-638E-69CA04B88E46}"/>
              </a:ext>
            </a:extLst>
          </p:cNvPr>
          <p:cNvSpPr txBox="1"/>
          <p:nvPr/>
        </p:nvSpPr>
        <p:spPr>
          <a:xfrm>
            <a:off x="10174798" y="2129135"/>
            <a:ext cx="6172944" cy="52578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697409" y="1044327"/>
            <a:ext cx="8446591" cy="885974"/>
            <a:chOff x="0" y="0"/>
            <a:chExt cx="11262122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62122" cy="1181298"/>
            </a:xfrm>
            <a:custGeom>
              <a:avLst/>
              <a:gdLst/>
              <a:ahLst/>
              <a:cxnLst/>
              <a:rect l="l" t="t" r="r" b="b"/>
              <a:pathLst>
                <a:path w="11262122" h="1181298">
                  <a:moveTo>
                    <a:pt x="0" y="0"/>
                  </a:moveTo>
                  <a:lnTo>
                    <a:pt x="11262122" y="0"/>
                  </a:lnTo>
                  <a:lnTo>
                    <a:pt x="1126212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1262122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latin typeface="Arimo"/>
                  <a:ea typeface="Arimo"/>
                  <a:cs typeface="Arimo"/>
                  <a:sym typeface="Arimo"/>
                </a:rPr>
                <a:t>User Registration &amp; Login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3162225"/>
            <a:ext cx="6683424" cy="6563167"/>
            <a:chOff x="0" y="0"/>
            <a:chExt cx="8911232" cy="87508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496616" y="8160347"/>
              <a:ext cx="7414616" cy="59055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endParaRPr lang="en-US" sz="3600" b="1" dirty="0"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4210794"/>
            <a:ext cx="11157048" cy="4354507"/>
            <a:chOff x="0" y="0"/>
            <a:chExt cx="14876064" cy="580600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4468216" y="5096389"/>
              <a:ext cx="10407848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3600" dirty="0"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837956" y="3162225"/>
            <a:ext cx="8205489" cy="5407641"/>
            <a:chOff x="-6215260" y="0"/>
            <a:chExt cx="10940652" cy="721019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-6215260" y="6581546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endParaRPr lang="en-US" sz="2750" b="1" dirty="0"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382000" y="3877419"/>
            <a:ext cx="8923287" cy="3456524"/>
            <a:chOff x="-1489868" y="0"/>
            <a:chExt cx="11897716" cy="460870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1489868" y="3294251"/>
              <a:ext cx="1040784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187" dirty="0"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5DA3E4D-7929-DFC8-BE8F-EC37233DBD6B}"/>
              </a:ext>
            </a:extLst>
          </p:cNvPr>
          <p:cNvSpPr txBox="1"/>
          <p:nvPr/>
        </p:nvSpPr>
        <p:spPr>
          <a:xfrm>
            <a:off x="1011903" y="2532213"/>
            <a:ext cx="93799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Users can sign in to their accounts for a personalized experience, including saved preferences.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A registration option is essential for new users to create an account and access exclusive features.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Secure authentication methods must be incorporated to protect user data.</a:t>
            </a:r>
          </a:p>
          <a:p>
            <a:endParaRPr lang="en-US" sz="3200" dirty="0">
              <a:latin typeface="Optima" pitchFamily="34" charset="0"/>
              <a:ea typeface="Optima" pitchFamily="34" charset="-122"/>
            </a:endParaRPr>
          </a:p>
          <a:p>
            <a:r>
              <a:rPr lang="en-US" sz="3200" dirty="0">
                <a:latin typeface="Arimo"/>
                <a:ea typeface="Arimo"/>
                <a:cs typeface="Arimo"/>
                <a:sym typeface="Arimo"/>
              </a:rPr>
              <a:t>Account creation via email, phone, or social media.</a:t>
            </a:r>
          </a:p>
          <a:p>
            <a:endParaRPr lang="en-US" sz="3200" dirty="0">
              <a:latin typeface="Arimo"/>
              <a:ea typeface="Arimo"/>
              <a:cs typeface="Arimo"/>
              <a:sym typeface="Arimo"/>
            </a:endParaRPr>
          </a:p>
          <a:p>
            <a:r>
              <a:rPr lang="en-US" sz="3200" dirty="0">
                <a:latin typeface="Arimo"/>
                <a:ea typeface="Arimo"/>
                <a:cs typeface="Arimo"/>
                <a:sym typeface="Arimo"/>
              </a:rPr>
              <a:t>Login options for personalized recommendations and booking history.</a:t>
            </a:r>
          </a:p>
          <a:p>
            <a:endParaRPr lang="en-US" sz="3200" dirty="0">
              <a:latin typeface="Arimo"/>
              <a:ea typeface="Arimo"/>
              <a:cs typeface="Arimo"/>
              <a:sym typeface="Arimo"/>
            </a:endParaRPr>
          </a:p>
          <a:p>
            <a:endParaRPr lang="en-US" sz="3200" dirty="0"/>
          </a:p>
        </p:txBody>
      </p:sp>
      <p:pic>
        <p:nvPicPr>
          <p:cNvPr id="22" name="Image 0">
            <a:extLst>
              <a:ext uri="{FF2B5EF4-FFF2-40B4-BE49-F238E27FC236}">
                <a16:creationId xmlns:a16="http://schemas.microsoft.com/office/drawing/2014/main" id="{6D170E24-6366-629C-D114-395ABF9B0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0040" y="2532213"/>
            <a:ext cx="4915779" cy="55809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orporate.payu.com/wp-content/uploads/2022/02/payment-gateway-generic_990x6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286000"/>
            <a:ext cx="8229600" cy="6400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81000" y="876300"/>
            <a:ext cx="1645920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4800" b="1" dirty="0">
                <a:latin typeface="Optima" pitchFamily="34" charset="0"/>
                <a:ea typeface="Optima" pitchFamily="34" charset="-122"/>
                <a:cs typeface="Optima" pitchFamily="34" charset="-120"/>
              </a:rPr>
              <a:t>Payment Gateway Integration</a:t>
            </a:r>
            <a:endParaRPr lang="en-US" sz="4800" dirty="0"/>
          </a:p>
        </p:txBody>
      </p:sp>
      <p:sp>
        <p:nvSpPr>
          <p:cNvPr id="5" name="Text 1"/>
          <p:cNvSpPr/>
          <p:nvPr/>
        </p:nvSpPr>
        <p:spPr>
          <a:xfrm>
            <a:off x="609600" y="3009900"/>
            <a:ext cx="8229600" cy="6400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A secure payment gateway is crucial for processing transactions safely and efficiently.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Users should have multiple payment options, including credit/debit cards and digital wallets.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latin typeface="Optima" pitchFamily="34" charset="0"/>
                <a:ea typeface="Optima" pitchFamily="34" charset="-122"/>
                <a:cs typeface="Optima" pitchFamily="34" charset="-120"/>
              </a:rPr>
              <a:t>Clear confirmation messages and ticket details should be provided upon successful payment.</a:t>
            </a:r>
            <a:endParaRPr 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658862" y="1199109"/>
            <a:ext cx="10323314" cy="885974"/>
            <a:chOff x="0" y="0"/>
            <a:chExt cx="13764418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764419" cy="1181298"/>
            </a:xfrm>
            <a:custGeom>
              <a:avLst/>
              <a:gdLst/>
              <a:ahLst/>
              <a:cxnLst/>
              <a:rect l="l" t="t" r="r" b="b"/>
              <a:pathLst>
                <a:path w="13764419" h="1181298">
                  <a:moveTo>
                    <a:pt x="0" y="0"/>
                  </a:moveTo>
                  <a:lnTo>
                    <a:pt x="13764419" y="0"/>
                  </a:lnTo>
                  <a:lnTo>
                    <a:pt x="13764419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3764418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latin typeface="Arimo"/>
                  <a:ea typeface="Arimo"/>
                  <a:cs typeface="Arimo"/>
                  <a:sym typeface="Arimo"/>
                </a:rPr>
                <a:t>Booking History &amp; Cancellation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2968677"/>
            <a:ext cx="3544044" cy="769215"/>
            <a:chOff x="0" y="-435071"/>
            <a:chExt cx="4725392" cy="102562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35071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600" b="1" dirty="0">
                  <a:latin typeface="Arimo Bold"/>
                  <a:ea typeface="Arimo Bold"/>
                  <a:cs typeface="Arimo Bold"/>
                  <a:sym typeface="Arimo Bold"/>
                </a:rPr>
                <a:t>Booking History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82714" y="3952374"/>
            <a:ext cx="10609210" cy="1265540"/>
            <a:chOff x="0" y="-477712"/>
            <a:chExt cx="10417200" cy="16873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9352" y="-477712"/>
              <a:ext cx="1040784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3600" dirty="0">
                  <a:latin typeface="Arimo"/>
                  <a:ea typeface="Arimo"/>
                  <a:cs typeface="Arimo"/>
                  <a:sym typeface="Arimo"/>
                </a:rPr>
                <a:t>Users can view past bookings, rebook tickets, or cancel if allowed.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603354"/>
            <a:ext cx="3544044" cy="802914"/>
            <a:chOff x="0" y="-480003"/>
            <a:chExt cx="4725392" cy="107055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80003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600" b="1" dirty="0">
                  <a:latin typeface="Arimo Bold"/>
                  <a:ea typeface="Arimo Bold"/>
                  <a:cs typeface="Arimo Bold"/>
                  <a:sym typeface="Arimo Bold"/>
                </a:rPr>
                <a:t>Refund Policies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4425106"/>
            <a:ext cx="16396393" cy="2646501"/>
            <a:chOff x="-11454009" y="0"/>
            <a:chExt cx="21861857" cy="352866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11454009" y="2819052"/>
              <a:ext cx="10407848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3600" dirty="0">
                  <a:latin typeface="Arimo"/>
                  <a:ea typeface="Arimo"/>
                  <a:cs typeface="Arimo"/>
                  <a:sym typeface="Arimo"/>
                </a:rPr>
                <a:t>Refund policies based on theater rules.</a:t>
              </a:r>
            </a:p>
          </p:txBody>
        </p:sp>
      </p:grpSp>
      <p:pic>
        <p:nvPicPr>
          <p:cNvPr id="20" name="Image 0" descr="https://search-letsfade-com.herokuapp.com/proxy?url=https://cdn.dribbble.com/users/285227/screenshots/4878800/netflix_02.png">
            <a:extLst>
              <a:ext uri="{FF2B5EF4-FFF2-40B4-BE49-F238E27FC236}">
                <a16:creationId xmlns:a16="http://schemas.microsoft.com/office/drawing/2014/main" id="{072A915D-09E7-E676-68D6-4DA0A0726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344" y="2588866"/>
            <a:ext cx="5875286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33674" y="708723"/>
            <a:ext cx="8751765" cy="1282895"/>
            <a:chOff x="-78085" y="-529228"/>
            <a:chExt cx="11669019" cy="17105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90934" cy="1181298"/>
            </a:xfrm>
            <a:custGeom>
              <a:avLst/>
              <a:gdLst/>
              <a:ahLst/>
              <a:cxnLst/>
              <a:rect l="l" t="t" r="r" b="b"/>
              <a:pathLst>
                <a:path w="11590934" h="1181298">
                  <a:moveTo>
                    <a:pt x="0" y="0"/>
                  </a:moveTo>
                  <a:lnTo>
                    <a:pt x="11590934" y="0"/>
                  </a:lnTo>
                  <a:lnTo>
                    <a:pt x="1159093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78085" y="-529228"/>
              <a:ext cx="11590933" cy="12384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latin typeface="Arimo"/>
                  <a:ea typeface="Arimo"/>
                  <a:cs typeface="Arimo"/>
                  <a:sym typeface="Arimo"/>
                </a:rPr>
                <a:t>Technical Implementation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15309" y="2114252"/>
            <a:ext cx="4590604" cy="4384030"/>
            <a:chOff x="0" y="0"/>
            <a:chExt cx="6120805" cy="584537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108065" cy="5832602"/>
            </a:xfrm>
            <a:custGeom>
              <a:avLst/>
              <a:gdLst/>
              <a:ahLst/>
              <a:cxnLst/>
              <a:rect l="l" t="t" r="r" b="b"/>
              <a:pathLst>
                <a:path w="6108065" h="583260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315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5673852"/>
                  </a:lnTo>
                  <a:cubicBezTo>
                    <a:pt x="6108065" y="5761482"/>
                    <a:pt x="6036945" y="5832602"/>
                    <a:pt x="5949315" y="5832602"/>
                  </a:cubicBezTo>
                  <a:lnTo>
                    <a:pt x="158750" y="5832602"/>
                  </a:lnTo>
                  <a:cubicBezTo>
                    <a:pt x="71120" y="5832602"/>
                    <a:pt x="0" y="5761482"/>
                    <a:pt x="0" y="5673852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120765" cy="5845302"/>
            </a:xfrm>
            <a:custGeom>
              <a:avLst/>
              <a:gdLst/>
              <a:ahLst/>
              <a:cxnLst/>
              <a:rect l="l" t="t" r="r" b="b"/>
              <a:pathLst>
                <a:path w="6120765" h="5845302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955665" y="0"/>
                  </a:lnTo>
                  <a:lnTo>
                    <a:pt x="5955665" y="6350"/>
                  </a:lnTo>
                  <a:lnTo>
                    <a:pt x="5955665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5680202"/>
                  </a:lnTo>
                  <a:lnTo>
                    <a:pt x="6114415" y="5680202"/>
                  </a:lnTo>
                  <a:lnTo>
                    <a:pt x="6120765" y="5680202"/>
                  </a:lnTo>
                  <a:cubicBezTo>
                    <a:pt x="6120765" y="5771388"/>
                    <a:pt x="6046851" y="5845302"/>
                    <a:pt x="5955665" y="5845302"/>
                  </a:cubicBezTo>
                  <a:lnTo>
                    <a:pt x="5955665" y="5838952"/>
                  </a:lnTo>
                  <a:lnTo>
                    <a:pt x="5955665" y="5845302"/>
                  </a:lnTo>
                  <a:lnTo>
                    <a:pt x="165100" y="5845302"/>
                  </a:lnTo>
                  <a:lnTo>
                    <a:pt x="165100" y="5838952"/>
                  </a:lnTo>
                  <a:lnTo>
                    <a:pt x="165100" y="5845302"/>
                  </a:lnTo>
                  <a:cubicBezTo>
                    <a:pt x="73914" y="5845302"/>
                    <a:pt x="0" y="5771388"/>
                    <a:pt x="0" y="568020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680202"/>
                  </a:lnTo>
                  <a:lnTo>
                    <a:pt x="6350" y="5680202"/>
                  </a:lnTo>
                  <a:lnTo>
                    <a:pt x="12700" y="5680202"/>
                  </a:lnTo>
                  <a:cubicBezTo>
                    <a:pt x="12700" y="5764403"/>
                    <a:pt x="80899" y="5832602"/>
                    <a:pt x="165100" y="5832602"/>
                  </a:cubicBezTo>
                  <a:lnTo>
                    <a:pt x="5955665" y="5832602"/>
                  </a:lnTo>
                  <a:cubicBezTo>
                    <a:pt x="6039866" y="5832602"/>
                    <a:pt x="6108065" y="5764403"/>
                    <a:pt x="6108065" y="5680202"/>
                  </a:cubicBezTo>
                  <a:lnTo>
                    <a:pt x="6108065" y="165100"/>
                  </a:lnTo>
                  <a:cubicBezTo>
                    <a:pt x="6108065" y="80899"/>
                    <a:pt x="6039866" y="12700"/>
                    <a:pt x="5955665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5280" y="2709862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HTML Structure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5280" y="3322885"/>
            <a:ext cx="3994994" cy="2268141"/>
            <a:chOff x="0" y="0"/>
            <a:chExt cx="5326658" cy="30241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26658" cy="3024188"/>
            </a:xfrm>
            <a:custGeom>
              <a:avLst/>
              <a:gdLst/>
              <a:ahLst/>
              <a:cxnLst/>
              <a:rect l="l" t="t" r="r" b="b"/>
              <a:pathLst>
                <a:path w="5326658" h="3024188">
                  <a:moveTo>
                    <a:pt x="0" y="0"/>
                  </a:moveTo>
                  <a:lnTo>
                    <a:pt x="5326658" y="0"/>
                  </a:lnTo>
                  <a:lnTo>
                    <a:pt x="5326658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5326658" cy="31289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Each page (e.g., index.html, movies.html, booking.html, contact.html) is structured as follows: Header, Navigation Bar, Movie Listings, Footer.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847194" y="2161730"/>
            <a:ext cx="4590604" cy="4384030"/>
            <a:chOff x="0" y="0"/>
            <a:chExt cx="6120805" cy="584537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108065" cy="5832602"/>
            </a:xfrm>
            <a:custGeom>
              <a:avLst/>
              <a:gdLst/>
              <a:ahLst/>
              <a:cxnLst/>
              <a:rect l="l" t="t" r="r" b="b"/>
              <a:pathLst>
                <a:path w="6108065" h="583260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315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5673852"/>
                  </a:lnTo>
                  <a:cubicBezTo>
                    <a:pt x="6108065" y="5761482"/>
                    <a:pt x="6036945" y="5832602"/>
                    <a:pt x="5949315" y="5832602"/>
                  </a:cubicBezTo>
                  <a:lnTo>
                    <a:pt x="158750" y="5832602"/>
                  </a:lnTo>
                  <a:cubicBezTo>
                    <a:pt x="71120" y="5832602"/>
                    <a:pt x="0" y="5761482"/>
                    <a:pt x="0" y="5673852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120765" cy="5845302"/>
            </a:xfrm>
            <a:custGeom>
              <a:avLst/>
              <a:gdLst/>
              <a:ahLst/>
              <a:cxnLst/>
              <a:rect l="l" t="t" r="r" b="b"/>
              <a:pathLst>
                <a:path w="6120765" h="5845302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955665" y="0"/>
                  </a:lnTo>
                  <a:lnTo>
                    <a:pt x="5955665" y="6350"/>
                  </a:lnTo>
                  <a:lnTo>
                    <a:pt x="5955665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5680202"/>
                  </a:lnTo>
                  <a:lnTo>
                    <a:pt x="6114415" y="5680202"/>
                  </a:lnTo>
                  <a:lnTo>
                    <a:pt x="6120765" y="5680202"/>
                  </a:lnTo>
                  <a:cubicBezTo>
                    <a:pt x="6120765" y="5771388"/>
                    <a:pt x="6046851" y="5845302"/>
                    <a:pt x="5955665" y="5845302"/>
                  </a:cubicBezTo>
                  <a:lnTo>
                    <a:pt x="5955665" y="5838952"/>
                  </a:lnTo>
                  <a:lnTo>
                    <a:pt x="5955665" y="5845302"/>
                  </a:lnTo>
                  <a:lnTo>
                    <a:pt x="165100" y="5845302"/>
                  </a:lnTo>
                  <a:lnTo>
                    <a:pt x="165100" y="5838952"/>
                  </a:lnTo>
                  <a:lnTo>
                    <a:pt x="165100" y="5845302"/>
                  </a:lnTo>
                  <a:cubicBezTo>
                    <a:pt x="73914" y="5845302"/>
                    <a:pt x="0" y="5771388"/>
                    <a:pt x="0" y="568020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680202"/>
                  </a:lnTo>
                  <a:lnTo>
                    <a:pt x="6350" y="5680202"/>
                  </a:lnTo>
                  <a:lnTo>
                    <a:pt x="12700" y="5680202"/>
                  </a:lnTo>
                  <a:cubicBezTo>
                    <a:pt x="12700" y="5764403"/>
                    <a:pt x="80899" y="5832602"/>
                    <a:pt x="165100" y="5832602"/>
                  </a:cubicBezTo>
                  <a:lnTo>
                    <a:pt x="5955665" y="5832602"/>
                  </a:lnTo>
                  <a:cubicBezTo>
                    <a:pt x="6039866" y="5832602"/>
                    <a:pt x="6108065" y="5764403"/>
                    <a:pt x="6108065" y="5680202"/>
                  </a:cubicBezTo>
                  <a:lnTo>
                    <a:pt x="6108065" y="165100"/>
                  </a:lnTo>
                  <a:cubicBezTo>
                    <a:pt x="6108065" y="80899"/>
                    <a:pt x="6039866" y="12700"/>
                    <a:pt x="5955665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149876" y="2709862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CSS Styling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149876" y="3088442"/>
            <a:ext cx="3994994" cy="3409840"/>
            <a:chOff x="0" y="-312591"/>
            <a:chExt cx="5326658" cy="454645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26658" cy="4233863"/>
            </a:xfrm>
            <a:custGeom>
              <a:avLst/>
              <a:gdLst/>
              <a:ahLst/>
              <a:cxnLst/>
              <a:rect l="l" t="t" r="r" b="b"/>
              <a:pathLst>
                <a:path w="5326658" h="4233863">
                  <a:moveTo>
                    <a:pt x="0" y="0"/>
                  </a:moveTo>
                  <a:lnTo>
                    <a:pt x="5326658" y="0"/>
                  </a:lnTo>
                  <a:lnTo>
                    <a:pt x="5326658" y="4233863"/>
                  </a:lnTo>
                  <a:lnTo>
                    <a:pt x="0" y="42338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12591"/>
              <a:ext cx="5326658" cy="43386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The stylesheet enhances the UI with a modern, responsive design that adjusts for mobile, tablet, and desktop users. Card-based movie display with hover effects for additional movie details.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92238" y="6835606"/>
            <a:ext cx="9455051" cy="2115890"/>
            <a:chOff x="0" y="0"/>
            <a:chExt cx="12606735" cy="2821187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2594082" cy="2808478"/>
            </a:xfrm>
            <a:custGeom>
              <a:avLst/>
              <a:gdLst/>
              <a:ahLst/>
              <a:cxnLst/>
              <a:rect l="l" t="t" r="r" b="b"/>
              <a:pathLst>
                <a:path w="12594082" h="280847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2606782" cy="2821178"/>
            </a:xfrm>
            <a:custGeom>
              <a:avLst/>
              <a:gdLst/>
              <a:ahLst/>
              <a:cxnLst/>
              <a:rect l="l" t="t" r="r" b="b"/>
              <a:pathLst>
                <a:path w="12606782" h="2821178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285280" y="7139812"/>
            <a:ext cx="4253805" cy="670985"/>
            <a:chOff x="0" y="-304098"/>
            <a:chExt cx="5671740" cy="89464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671740" cy="590550"/>
            </a:xfrm>
            <a:custGeom>
              <a:avLst/>
              <a:gdLst/>
              <a:ahLst/>
              <a:cxnLst/>
              <a:rect l="l" t="t" r="r" b="b"/>
              <a:pathLst>
                <a:path w="5671740" h="590550">
                  <a:moveTo>
                    <a:pt x="0" y="0"/>
                  </a:moveTo>
                  <a:lnTo>
                    <a:pt x="5671740" y="0"/>
                  </a:lnTo>
                  <a:lnTo>
                    <a:pt x="567174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04098"/>
              <a:ext cx="5671740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JavaScript Functionalities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80517" y="7941618"/>
            <a:ext cx="8864204" cy="985837"/>
            <a:chOff x="-6351" y="-52388"/>
            <a:chExt cx="11818939" cy="131445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812588" cy="1209675"/>
            </a:xfrm>
            <a:custGeom>
              <a:avLst/>
              <a:gdLst/>
              <a:ahLst/>
              <a:cxnLst/>
              <a:rect l="l" t="t" r="r" b="b"/>
              <a:pathLst>
                <a:path w="11812588" h="1209675">
                  <a:moveTo>
                    <a:pt x="0" y="0"/>
                  </a:moveTo>
                  <a:lnTo>
                    <a:pt x="11812588" y="0"/>
                  </a:lnTo>
                  <a:lnTo>
                    <a:pt x="118125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-6351" y="-52388"/>
              <a:ext cx="11812588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Dynamic Seat Selection, Cart &amp; Booking Management, Banner Slider, Showtime Filtering, Payment Integration.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3B5FD5-4E9B-E9B8-1E69-C7D4B5E6CEC6}"/>
              </a:ext>
            </a:extLst>
          </p:cNvPr>
          <p:cNvSpPr txBox="1"/>
          <p:nvPr/>
        </p:nvSpPr>
        <p:spPr>
          <a:xfrm>
            <a:off x="381000" y="0"/>
            <a:ext cx="9151620" cy="76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>
                <a:latin typeface="Poppins Light" pitchFamily="34" charset="0"/>
                <a:cs typeface="Poppins Light" pitchFamily="34" charset="-120"/>
              </a:rPr>
              <a:t>OUTPUT:</a:t>
            </a:r>
            <a:endParaRPr lang="en-US" sz="4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5766BA-50BE-E2B3-3E26-72043527B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82" y="1181100"/>
            <a:ext cx="14420835" cy="749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88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104</TotalTime>
  <Words>465</Words>
  <Application>Microsoft Office PowerPoint</Application>
  <PresentationFormat>Custom</PresentationFormat>
  <Paragraphs>73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Optima</vt:lpstr>
      <vt:lpstr>Calibri (MS) Bold</vt:lpstr>
      <vt:lpstr>Arial</vt:lpstr>
      <vt:lpstr>Cooper BT Light</vt:lpstr>
      <vt:lpstr>Calibri</vt:lpstr>
      <vt:lpstr>ITC Franklin Gothic LT Ultra-Bold</vt:lpstr>
      <vt:lpstr>Arimo</vt:lpstr>
      <vt:lpstr>Poppins Light</vt:lpstr>
      <vt:lpstr>Arimo Bold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Online-Movie-Ticket-Booking-Platform.pptx</dc:title>
  <dc:creator>Vanaja</dc:creator>
  <cp:lastModifiedBy>vanaja thutika</cp:lastModifiedBy>
  <cp:revision>6</cp:revision>
  <dcterms:created xsi:type="dcterms:W3CDTF">2006-08-16T00:00:00Z</dcterms:created>
  <dcterms:modified xsi:type="dcterms:W3CDTF">2025-04-25T03:36:03Z</dcterms:modified>
  <dc:identifier>DAGfwLS5q-c</dc:identifier>
</cp:coreProperties>
</file>

<file path=docProps/thumbnail.jpeg>
</file>